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15"/>
  </p:notesMasterIdLst>
  <p:handoutMasterIdLst>
    <p:handoutMasterId r:id="rId16"/>
  </p:handoutMasterIdLst>
  <p:sldIdLst>
    <p:sldId id="3220" r:id="rId2"/>
    <p:sldId id="3170" r:id="rId3"/>
    <p:sldId id="3172" r:id="rId4"/>
    <p:sldId id="3173" r:id="rId5"/>
    <p:sldId id="3229" r:id="rId6"/>
    <p:sldId id="3224" r:id="rId7"/>
    <p:sldId id="3231" r:id="rId8"/>
    <p:sldId id="3232" r:id="rId9"/>
    <p:sldId id="3233" r:id="rId10"/>
    <p:sldId id="3226" r:id="rId11"/>
    <p:sldId id="3227" r:id="rId12"/>
    <p:sldId id="3228" r:id="rId13"/>
    <p:sldId id="3221" r:id="rId14"/>
  </p:sldIdLst>
  <p:sldSz cx="12858750" cy="7232650"/>
  <p:notesSz cx="6858000" cy="9144000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9900"/>
    <a:srgbClr val="2C6934"/>
    <a:srgbClr val="51A634"/>
    <a:srgbClr val="FF0000"/>
    <a:srgbClr val="1C57A8"/>
    <a:srgbClr val="E61D27"/>
    <a:srgbClr val="CA8F45"/>
    <a:srgbClr val="C00000"/>
    <a:srgbClr val="A7B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8" autoAdjust="0"/>
    <p:restoredTop sz="54144" autoAdjust="0"/>
  </p:normalViewPr>
  <p:slideViewPr>
    <p:cSldViewPr>
      <p:cViewPr>
        <p:scale>
          <a:sx n="49" d="100"/>
          <a:sy n="49" d="100"/>
        </p:scale>
        <p:origin x="-1824" y="-72"/>
      </p:cViewPr>
      <p:guideLst>
        <p:guide orient="horz" pos="328"/>
        <p:guide orient="horz" pos="4183"/>
        <p:guide pos="4050"/>
        <p:guide pos="557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F9C4D-85B2-4718-8339-C99132A34D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55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sz="13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6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vi-VN" sz="13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024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36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3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685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91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40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067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403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66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64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72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7344" y="3798815"/>
            <a:ext cx="9644063" cy="1746216"/>
          </a:xfrm>
        </p:spPr>
        <p:txBody>
          <a:bodyPr/>
          <a:lstStyle>
            <a:lvl1pPr marL="0" indent="0" algn="ctr">
              <a:buNone/>
              <a:defRPr sz="2500"/>
            </a:lvl1pPr>
            <a:lvl2pPr marL="482186" indent="0" algn="ctr">
              <a:buNone/>
              <a:defRPr sz="2100"/>
            </a:lvl2pPr>
            <a:lvl3pPr marL="964372" indent="0" algn="ctr">
              <a:buNone/>
              <a:defRPr sz="1900"/>
            </a:lvl3pPr>
            <a:lvl4pPr marL="1446558" indent="0" algn="ctr">
              <a:buNone/>
              <a:defRPr sz="1700"/>
            </a:lvl4pPr>
            <a:lvl5pPr marL="1928744" indent="0" algn="ctr">
              <a:buNone/>
              <a:defRPr sz="1700"/>
            </a:lvl5pPr>
            <a:lvl6pPr marL="2410930" indent="0" algn="ctr">
              <a:buNone/>
              <a:defRPr sz="1700"/>
            </a:lvl6pPr>
            <a:lvl7pPr marL="2893116" indent="0" algn="ctr">
              <a:buNone/>
              <a:defRPr sz="1700"/>
            </a:lvl7pPr>
            <a:lvl8pPr marL="3375302" indent="0" algn="ctr">
              <a:buNone/>
              <a:defRPr sz="1700"/>
            </a:lvl8pPr>
            <a:lvl9pPr marL="3857488" indent="0" algn="ctr">
              <a:buNone/>
              <a:defRPr sz="17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09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553641" y="164346"/>
            <a:ext cx="6062676" cy="653058"/>
          </a:xfrm>
          <a:prstGeom prst="rect">
            <a:avLst/>
          </a:prstGeom>
          <a:noFill/>
        </p:spPr>
        <p:txBody>
          <a:bodyPr wrap="none" lIns="128583" tIns="64291" rIns="128583" bIns="64291" rtlCol="0">
            <a:spAutoFit/>
          </a:bodyPr>
          <a:lstStyle/>
          <a:p>
            <a:pPr marL="0" marR="0" lvl="0" indent="0" algn="l" defTabSz="96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178AC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CLICK TO ADD YOUR TITLE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178AC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/>
          <a:stretch/>
        </p:blipFill>
        <p:spPr>
          <a:xfrm>
            <a:off x="9751219" y="1"/>
            <a:ext cx="3107531" cy="16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7" r:id="rId3"/>
    <p:sldLayoutId id="2147483728" r:id="rId4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.png"/><Relationship Id="rId3" Type="http://schemas.openxmlformats.org/officeDocument/2006/relationships/tags" Target="../tags/tag38.xml"/><Relationship Id="rId7" Type="http://schemas.openxmlformats.org/officeDocument/2006/relationships/image" Target="../media/image17.png"/><Relationship Id="rId12" Type="http://schemas.openxmlformats.org/officeDocument/2006/relationships/image" Target="../media/image1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tags" Target="../tags/tag39.xml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0.xml"/><Relationship Id="rId7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jpeg"/><Relationship Id="rId4" Type="http://schemas.openxmlformats.org/officeDocument/2006/relationships/tags" Target="../tags/tag2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1.xml"/><Relationship Id="rId7" Type="http://schemas.openxmlformats.org/officeDocument/2006/relationships/image" Target="../media/image1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ustin O'Halloran - We Move Lightly">
            <a:hlinkClick r:id="" action="ppaction://media"/>
            <a:extLst>
              <a:ext uri="{FF2B5EF4-FFF2-40B4-BE49-F238E27FC236}">
                <a16:creationId xmlns:a16="http://schemas.microsoft.com/office/drawing/2014/main" xmlns="" id="{C43C01A3-E07D-4705-B53A-957A56BF8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93145" y="2086025"/>
            <a:ext cx="571500" cy="5714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/>
          <a:stretch/>
        </p:blipFill>
        <p:spPr>
          <a:xfrm>
            <a:off x="1" y="43577"/>
            <a:ext cx="12858750" cy="6732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6727" y="4912469"/>
            <a:ext cx="8380298" cy="1927638"/>
          </a:xfrm>
          <a:prstGeom prst="rect">
            <a:avLst/>
          </a:prstGeom>
          <a:noFill/>
        </p:spPr>
        <p:txBody>
          <a:bodyPr wrap="none" lIns="128583" tIns="64291" rIns="128583" bIns="64291" rtlCol="0">
            <a:spAutoFit/>
          </a:bodyPr>
          <a:lstStyle/>
          <a:p>
            <a:pPr algn="ctr">
              <a:lnSpc>
                <a:spcPts val="7031"/>
              </a:lnSpc>
            </a:pPr>
            <a:r>
              <a:rPr lang="en-US" altLang="zh-CN" sz="6700" b="1" smtClean="0">
                <a:solidFill>
                  <a:srgbClr val="178AC1"/>
                </a:solidFill>
                <a:cs typeface="Calibri" panose="020F0502020204030204" pitchFamily="34" charset="0"/>
              </a:rPr>
              <a:t>QUẢN LÝ</a:t>
            </a:r>
          </a:p>
          <a:p>
            <a:pPr>
              <a:lnSpc>
                <a:spcPts val="7031"/>
              </a:lnSpc>
            </a:pPr>
            <a:r>
              <a:rPr lang="en-US" altLang="zh-CN" sz="6700" b="1" smtClean="0">
                <a:solidFill>
                  <a:srgbClr val="178AC1"/>
                </a:solidFill>
                <a:cs typeface="Calibri" panose="020F0502020204030204" pitchFamily="34" charset="0"/>
              </a:rPr>
              <a:t>THỰC TẬP TỐT NGHIỆP</a:t>
            </a:r>
            <a:endParaRPr lang="zh-CN" altLang="en-US" sz="6700" b="1" dirty="0">
              <a:solidFill>
                <a:srgbClr val="178AC1"/>
              </a:solidFill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8695" y="3184277"/>
            <a:ext cx="4368366" cy="1176278"/>
          </a:xfrm>
          <a:prstGeom prst="rect">
            <a:avLst/>
          </a:prstGeom>
          <a:noFill/>
        </p:spPr>
        <p:txBody>
          <a:bodyPr wrap="none" lIns="128583" tIns="64291" rIns="128583" bIns="64291" rtlCol="0">
            <a:spAutoFit/>
          </a:bodyPr>
          <a:lstStyle/>
          <a:p>
            <a:pPr algn="ctr"/>
            <a:r>
              <a:rPr lang="en-US" altLang="zh-CN" sz="3400" b="1" smtClean="0">
                <a:solidFill>
                  <a:srgbClr val="178AC1"/>
                </a:solidFill>
              </a:rPr>
              <a:t>BÁO CÁO KẾT THÚC</a:t>
            </a:r>
          </a:p>
          <a:p>
            <a:pPr algn="ctr"/>
            <a:r>
              <a:rPr lang="en-US" altLang="zh-CN" sz="3400" smtClean="0">
                <a:solidFill>
                  <a:srgbClr val="178AC1"/>
                </a:solidFill>
              </a:rPr>
              <a:t>Môn: Hệ Quản Trị CSDL</a:t>
            </a:r>
            <a:endParaRPr lang="zh-CN" altLang="en-US" sz="3400" dirty="0">
              <a:solidFill>
                <a:srgbClr val="178A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0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59468" y="308773"/>
            <a:ext cx="656077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5400" smtClean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Phân quyền</a:t>
            </a:r>
            <a:endParaRPr lang="zh-CN" altLang="en-US" sz="5400" dirty="0">
              <a:solidFill>
                <a:schemeClr val="accent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411385" y="-488131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05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3892060" y="1172869"/>
            <a:ext cx="3617435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2672" y="880706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79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PHẦN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0703" y="2104572"/>
            <a:ext cx="4122932" cy="4366921"/>
            <a:chOff x="950284" y="2059774"/>
            <a:chExt cx="3788406" cy="401260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31528" y="1240061"/>
            <a:ext cx="823455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-Người trực tiếp hướng dẫn sinh viên nơi thực tập (Cán bộ đơn vị).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/>
              <a:t>  +Thêm, sửa, xóa  báo cáo thực tập, nhận xét đánh giá và kết quả </a:t>
            </a:r>
            <a:r>
              <a:rPr lang="en-US" sz="1600" smtClean="0"/>
              <a:t>thực </a:t>
            </a:r>
            <a:r>
              <a:rPr lang="en-US" sz="1600"/>
              <a:t>tập.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/>
              <a:t>  +Xem danh sách thực tập của trường và báo cáo của sinh viên tại nơi thực tập này.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/>
              <a:t> 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 b="1"/>
              <a:t>-Sinh viên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/>
              <a:t> + Xem danh sách thực tập của trường và kết quả của chính sinh viên đó và kinh phí hỗ trợ. </a:t>
            </a:r>
            <a:endParaRPr lang="en-US" sz="1600" smtClean="0"/>
          </a:p>
          <a:p>
            <a:pPr>
              <a:lnSpc>
                <a:spcPct val="150000"/>
              </a:lnSpc>
            </a:pPr>
            <a:endParaRPr lang="vi-VN" sz="1600"/>
          </a:p>
          <a:p>
            <a:pPr>
              <a:lnSpc>
                <a:spcPct val="150000"/>
              </a:lnSpc>
            </a:pPr>
            <a:r>
              <a:rPr lang="en-US" sz="1600" b="1"/>
              <a:t>-Giảng viên 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/>
              <a:t>  + Xem danh sách thực tập của </a:t>
            </a:r>
            <a:r>
              <a:rPr lang="en-US" sz="1600" smtClean="0"/>
              <a:t>trường.</a:t>
            </a:r>
          </a:p>
          <a:p>
            <a:pPr>
              <a:lnSpc>
                <a:spcPct val="150000"/>
              </a:lnSpc>
            </a:pPr>
            <a:r>
              <a:rPr lang="en-US" sz="1600"/>
              <a:t> </a:t>
            </a:r>
            <a:r>
              <a:rPr lang="en-US" sz="1600" smtClean="0"/>
              <a:t> +Thêm</a:t>
            </a:r>
            <a:r>
              <a:rPr lang="en-US" sz="1600"/>
              <a:t>, sửa, xóa, chấm đánh giá, kết quả của sinh viên được phân công.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/>
              <a:t> 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 b="1"/>
              <a:t>-Lãnh đạo khoa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/>
              <a:t> + Xem danh sách thực tập của trường và kết quả của từng sinh viên khoa </a:t>
            </a:r>
            <a:r>
              <a:rPr lang="en-US" sz="1600" smtClean="0"/>
              <a:t>đó</a:t>
            </a:r>
            <a:endParaRPr lang="vi-VN" sz="1600"/>
          </a:p>
          <a:p>
            <a:pPr>
              <a:lnSpc>
                <a:spcPct val="150000"/>
              </a:lnSpc>
            </a:pPr>
            <a:r>
              <a:rPr lang="en-US" sz="1600"/>
              <a:t> + Thêm, sửa, xóa danh sách sinh viên thực tập, nơi thực tập của sinh viên thuộc khoa đó và kinh phí </a:t>
            </a:r>
            <a:r>
              <a:rPr lang="en-US" sz="1600" smtClean="0"/>
              <a:t>hỗ </a:t>
            </a:r>
            <a:r>
              <a:rPr lang="en-US" sz="1600"/>
              <a:t>trợ sinh viên thực tập</a:t>
            </a:r>
            <a:r>
              <a:rPr lang="en-US" sz="1600" smtClean="0"/>
              <a:t>.</a:t>
            </a:r>
            <a:endParaRPr lang="vi-VN" sz="16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727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07401" y="380781"/>
            <a:ext cx="7568891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400" smtClean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Kết luận và hướng phát triển</a:t>
            </a:r>
            <a:endParaRPr lang="zh-CN" altLang="en-US" sz="4400" dirty="0">
              <a:solidFill>
                <a:schemeClr val="accent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339377" y="-488131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06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3892060" y="1172869"/>
            <a:ext cx="6952184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680" y="880706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79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PHẦN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5" y="2833869"/>
            <a:ext cx="3466906" cy="271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2060" y="2680221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Sinh Viên</a:t>
            </a:r>
            <a:endParaRPr lang="vi-VN" sz="2400" b="1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2060" y="3141886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Giảng Viên</a:t>
            </a:r>
            <a:endParaRPr lang="vi-VN" sz="2400" b="1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2060" y="367403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Khoa</a:t>
            </a:r>
            <a:endParaRPr lang="vi-VN" sz="2400" b="1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2060" y="4153667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Lớp</a:t>
            </a:r>
            <a:endParaRPr lang="vi-VN" sz="2400" b="1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09095" y="4634862"/>
            <a:ext cx="219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Đơn vị thực tập</a:t>
            </a:r>
            <a:endParaRPr lang="vi-VN" sz="2400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92060" y="5091712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...</a:t>
            </a:r>
            <a:endParaRPr lang="vi-VN" sz="2400" b="1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661" y="1608658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76" y="1465033"/>
            <a:ext cx="1535832" cy="153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735" y="1626006"/>
            <a:ext cx="1213885" cy="121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79" y="2969201"/>
            <a:ext cx="3086867" cy="178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154" y="3207266"/>
            <a:ext cx="2941885" cy="140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184" y="3464643"/>
            <a:ext cx="2932879" cy="145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 descr="Danh sách chức năng phần mề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691" y="1149957"/>
            <a:ext cx="1530264" cy="15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00913" y="2911053"/>
            <a:ext cx="1208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33CC"/>
                </a:solidFill>
              </a:rPr>
              <a:t>Trigger</a:t>
            </a:r>
            <a:endParaRPr lang="vi-VN" sz="2800" b="1">
              <a:solidFill>
                <a:srgbClr val="0033CC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343886" y="6069358"/>
            <a:ext cx="1245596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058" name="Picture 10" descr="Gộp toàn bộ icons của web vào một bức ảnh làm giảm dung lượng tra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82" y="4342053"/>
            <a:ext cx="2874672" cy="287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511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9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20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6" grpId="0" animBg="1"/>
      <p:bldP spid="2" grpId="0"/>
      <p:bldP spid="17" grpId="0"/>
      <p:bldP spid="18" grpId="0"/>
      <p:bldP spid="19" grpId="0"/>
      <p:bldP spid="20" grpId="0"/>
      <p:bldP spid="21" grpId="0"/>
      <p:bldP spid="4" grpId="0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73251" y="2680221"/>
            <a:ext cx="656078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800" smtClean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Demo</a:t>
            </a:r>
            <a:endParaRPr lang="zh-CN" altLang="en-US" sz="4800" dirty="0">
              <a:solidFill>
                <a:schemeClr val="accent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07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5813895" y="3616325"/>
            <a:ext cx="162359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3324162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79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PHẦN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18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16" r="-143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0" y="5560541"/>
            <a:ext cx="648072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cs typeface="Arial" panose="020B0604020202020204" pitchFamily="34" charset="0"/>
              </a:rPr>
              <a:t>THANK YOU 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884759" y="4887199"/>
            <a:ext cx="662473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cs typeface="Arial" panose="020B0604020202020204" pitchFamily="34" charset="0"/>
              </a:rPr>
              <a:t>click to add your text here click to add your text here click to add your text here</a:t>
            </a:r>
            <a:endParaRPr lang="zh-CN" altLang="en-US" sz="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884758" y="622449"/>
            <a:ext cx="554461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96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cs typeface="Arial" panose="020B0604020202020204" pitchFamily="34" charset="0"/>
              </a:rPr>
              <a:t>THE END</a:t>
            </a:r>
            <a:endParaRPr lang="zh-CN" altLang="en-US" sz="9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90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16" r="-143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8301583" y="4624437"/>
            <a:ext cx="120973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5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cs typeface="Arial" panose="020B0604020202020204" pitchFamily="34" charset="0"/>
              </a:rPr>
              <a:t>THÀNH VIÊN</a:t>
            </a:r>
            <a:endParaRPr lang="zh-CN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8805639" y="5577621"/>
            <a:ext cx="3312368" cy="6267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36000" tIns="36000" rIns="3600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en-US" altLang="zh-CN"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ĐỔ TRỌNG HẢO -   110117051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463887" y="6239184"/>
            <a:ext cx="60012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cs typeface="Arial" panose="020B0604020202020204" pitchFamily="34" charset="0"/>
              </a:rPr>
              <a:t>Ths. Phan Thị Phương Nam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380702" y="5141267"/>
            <a:ext cx="554461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60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cs typeface="Arial" panose="020B0604020202020204" pitchFamily="34" charset="0"/>
              </a:rPr>
              <a:t>GVHD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4575" y="-1225624"/>
            <a:ext cx="609600" cy="609600"/>
          </a:xfrm>
          <a:prstGeom prst="rect">
            <a:avLst/>
          </a:prstGeom>
        </p:spPr>
      </p:pic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8816783" y="6393073"/>
            <a:ext cx="3312368" cy="6267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36000" tIns="36000" rIns="3600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en-US" altLang="zh-CN"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VÕ LÊ KHÁNH DUY - 110117048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8" grpId="1"/>
      <p:bldP spid="10" grpId="0" animBg="1"/>
      <p:bldP spid="13" grpId="0"/>
      <p:bldP spid="13" grpId="1"/>
      <p:bldP spid="14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5379916" y="183683"/>
            <a:ext cx="4013196" cy="74239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8000" tIns="0" rIns="0" bIns="0" rtlCol="0" anchor="ctr" anchorCtr="0">
            <a:noAutofit/>
          </a:bodyPr>
          <a:lstStyle/>
          <a:p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Tổng quan đề tài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MH_Other_1"/>
          <p:cNvSpPr txBox="1"/>
          <p:nvPr>
            <p:custDataLst>
              <p:tags r:id="rId3"/>
            </p:custDataLst>
          </p:nvPr>
        </p:nvSpPr>
        <p:spPr>
          <a:xfrm flipH="1">
            <a:off x="5595556" y="232180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rgbClr val="FFFFFF"/>
                </a:solidFill>
                <a:latin typeface="Helvetica" panose="020B060402020203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Helvetica" panose="020B060402020203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flipH="1">
            <a:off x="3465637" y="1177137"/>
            <a:ext cx="4331889" cy="800417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324000" tIns="0" rIns="0" bIns="0" rtlCol="0" anchor="ctr">
            <a:noAutofit/>
          </a:bodyPr>
          <a:lstStyle/>
          <a:p>
            <a:pPr lvl="0"/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Mô hình ERD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MH_Other_2"/>
          <p:cNvSpPr txBox="1"/>
          <p:nvPr>
            <p:custDataLst>
              <p:tags r:id="rId5"/>
            </p:custDataLst>
          </p:nvPr>
        </p:nvSpPr>
        <p:spPr>
          <a:xfrm flipH="1">
            <a:off x="6645399" y="1221511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rgbClr val="FFFFFF"/>
                </a:solidFill>
                <a:latin typeface="Helvetica" panose="020B060402020203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4000" dirty="0">
              <a:solidFill>
                <a:srgbClr val="FFFFFF"/>
              </a:solidFill>
              <a:latin typeface="Helvetica" panose="020B060402020203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2" name="MH_SubTitle_1"/>
          <p:cNvSpPr/>
          <p:nvPr>
            <p:custDataLst>
              <p:tags r:id="rId6"/>
            </p:custDataLst>
          </p:nvPr>
        </p:nvSpPr>
        <p:spPr>
          <a:xfrm>
            <a:off x="5277247" y="2160683"/>
            <a:ext cx="4968552" cy="779693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8000" tIns="0" rIns="0" bIns="0" rtlCol="0" anchor="ctr" anchorCtr="0">
            <a:noAutofit/>
          </a:bodyPr>
          <a:lstStyle/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Mô hình dữ liệu quan hệ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_1"/>
          <p:cNvSpPr txBox="1"/>
          <p:nvPr>
            <p:custDataLst>
              <p:tags r:id="rId7"/>
            </p:custDataLst>
          </p:nvPr>
        </p:nvSpPr>
        <p:spPr>
          <a:xfrm flipH="1">
            <a:off x="5595556" y="2160683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rgbClr val="FFFFFF"/>
                </a:solidFill>
                <a:latin typeface="Helvetica" panose="020B0604020202030204" pitchFamily="34" charset="0"/>
                <a:cs typeface="Times New Roman" pitchFamily="18" charset="0"/>
                <a:sym typeface="Arial" panose="020B0604020202020204" pitchFamily="34" charset="0"/>
              </a:rPr>
              <a:t>03</a:t>
            </a:r>
            <a:endParaRPr lang="zh-CN" altLang="en-US" sz="4000" dirty="0">
              <a:solidFill>
                <a:srgbClr val="FFFFFF"/>
              </a:solidFill>
              <a:latin typeface="Helvetica" panose="020B060402020203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1" name="MH_SubTitle_2"/>
          <p:cNvSpPr/>
          <p:nvPr>
            <p:custDataLst>
              <p:tags r:id="rId8"/>
            </p:custDataLst>
          </p:nvPr>
        </p:nvSpPr>
        <p:spPr>
          <a:xfrm flipH="1">
            <a:off x="2900982" y="3105641"/>
            <a:ext cx="5328591" cy="88024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324000" tIns="0" rIns="0" bIns="0" rtlCol="0" anchor="ctr">
            <a:noAutofit/>
          </a:bodyPr>
          <a:lstStyle/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Các ràng buộc dữ liệu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Other_2"/>
          <p:cNvSpPr txBox="1"/>
          <p:nvPr>
            <p:custDataLst>
              <p:tags r:id="rId9"/>
            </p:custDataLst>
          </p:nvPr>
        </p:nvSpPr>
        <p:spPr>
          <a:xfrm flipH="1">
            <a:off x="7005439" y="3237735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rgbClr val="FFFFFF"/>
                </a:solidFill>
                <a:latin typeface="Helvetica" panose="020B0604020202030204" pitchFamily="34" charset="0"/>
                <a:cs typeface="Times New Roman" pitchFamily="18" charset="0"/>
                <a:sym typeface="Arial" panose="020B0604020202020204" pitchFamily="34" charset="0"/>
              </a:rPr>
              <a:t>04</a:t>
            </a:r>
            <a:endParaRPr lang="zh-CN" altLang="en-US" sz="4000" dirty="0">
              <a:solidFill>
                <a:srgbClr val="FFFFFF"/>
              </a:solidFill>
              <a:latin typeface="Helvetica" panose="020B060402020203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5" name="MH_Others_2"/>
          <p:cNvSpPr txBox="1"/>
          <p:nvPr>
            <p:custDataLst>
              <p:tags r:id="rId10"/>
            </p:custDataLst>
          </p:nvPr>
        </p:nvSpPr>
        <p:spPr>
          <a:xfrm>
            <a:off x="236687" y="-7912"/>
            <a:ext cx="317081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Nội dung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SubTitle_1"/>
          <p:cNvSpPr/>
          <p:nvPr>
            <p:custDataLst>
              <p:tags r:id="rId11"/>
            </p:custDataLst>
          </p:nvPr>
        </p:nvSpPr>
        <p:spPr>
          <a:xfrm>
            <a:off x="5379915" y="4288139"/>
            <a:ext cx="4721868" cy="74239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8000" tIns="0" rIns="0" bIns="0" rtlCol="0" anchor="ctr" anchorCtr="0">
            <a:noAutofit/>
          </a:bodyPr>
          <a:lstStyle/>
          <a:p>
            <a:pPr lvl="0"/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Phân quyền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1"/>
          <p:cNvSpPr txBox="1"/>
          <p:nvPr>
            <p:custDataLst>
              <p:tags r:id="rId12"/>
            </p:custDataLst>
          </p:nvPr>
        </p:nvSpPr>
        <p:spPr>
          <a:xfrm flipH="1">
            <a:off x="5595556" y="4336636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smtClean="0">
                <a:solidFill>
                  <a:srgbClr val="FFFFFF"/>
                </a:solidFill>
                <a:latin typeface="Helvetica" panose="020B0604020202030204" pitchFamily="34" charset="0"/>
                <a:cs typeface="Times New Roman" pitchFamily="18" charset="0"/>
                <a:sym typeface="Arial" panose="020B0604020202020204" pitchFamily="34" charset="0"/>
              </a:rPr>
              <a:t>05</a:t>
            </a:r>
            <a:endParaRPr lang="zh-CN" altLang="en-US" sz="4000" dirty="0">
              <a:solidFill>
                <a:srgbClr val="FFFFFF"/>
              </a:solidFill>
              <a:latin typeface="Helvetica" panose="020B060402020203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4" name="MH_SubTitle_2"/>
          <p:cNvSpPr/>
          <p:nvPr>
            <p:custDataLst>
              <p:tags r:id="rId13"/>
            </p:custDataLst>
          </p:nvPr>
        </p:nvSpPr>
        <p:spPr>
          <a:xfrm flipH="1">
            <a:off x="3261023" y="5109943"/>
            <a:ext cx="4536502" cy="972067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324000" tIns="0" rIns="0" bIns="0" rtlCol="0" anchor="ctr">
            <a:noAutofit/>
          </a:bodyPr>
          <a:lstStyle/>
          <a:p>
            <a:pPr lvl="0"/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Other_2"/>
          <p:cNvSpPr txBox="1"/>
          <p:nvPr>
            <p:custDataLst>
              <p:tags r:id="rId14"/>
            </p:custDataLst>
          </p:nvPr>
        </p:nvSpPr>
        <p:spPr>
          <a:xfrm flipH="1">
            <a:off x="6645399" y="5325967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smtClean="0">
                <a:solidFill>
                  <a:srgbClr val="FFFFFF"/>
                </a:solidFill>
                <a:latin typeface="Helvetica" panose="020B0604020202030204" pitchFamily="34" charset="0"/>
                <a:cs typeface="Times New Roman" pitchFamily="18" charset="0"/>
                <a:sym typeface="Arial" panose="020B0604020202020204" pitchFamily="34" charset="0"/>
              </a:rPr>
              <a:t>06</a:t>
            </a:r>
            <a:endParaRPr lang="zh-CN" altLang="en-US" sz="4000" dirty="0">
              <a:solidFill>
                <a:srgbClr val="FFFFFF"/>
              </a:solidFill>
              <a:latin typeface="Helvetica" panose="020B060402020203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7" name="MH_SubTitle_1"/>
          <p:cNvSpPr/>
          <p:nvPr>
            <p:custDataLst>
              <p:tags r:id="rId15"/>
            </p:custDataLst>
          </p:nvPr>
        </p:nvSpPr>
        <p:spPr>
          <a:xfrm>
            <a:off x="5235899" y="6145932"/>
            <a:ext cx="5009900" cy="926777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8000" tIns="0" rIns="0" bIns="0" rtlCol="0" anchor="ctr" anchorCtr="0">
            <a:noAutofit/>
          </a:bodyPr>
          <a:lstStyle/>
          <a:p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Demo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_1"/>
          <p:cNvSpPr txBox="1"/>
          <p:nvPr>
            <p:custDataLst>
              <p:tags r:id="rId16"/>
            </p:custDataLst>
          </p:nvPr>
        </p:nvSpPr>
        <p:spPr>
          <a:xfrm flipH="1">
            <a:off x="5595556" y="6265139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smtClean="0">
                <a:solidFill>
                  <a:srgbClr val="FFFFFF"/>
                </a:solidFill>
                <a:latin typeface="Helvetica" panose="020B0604020202030204" pitchFamily="34" charset="0"/>
                <a:cs typeface="Times New Roman" pitchFamily="18" charset="0"/>
                <a:sym typeface="Arial" panose="020B0604020202020204" pitchFamily="34" charset="0"/>
              </a:rPr>
              <a:t>07</a:t>
            </a:r>
            <a:endParaRPr lang="zh-CN" altLang="en-US" sz="4000" dirty="0">
              <a:solidFill>
                <a:srgbClr val="FFFFFF"/>
              </a:solidFill>
              <a:latin typeface="Helvetica" panose="020B060402020203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9055" y="5205758"/>
            <a:ext cx="3131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Kết 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quả và </a:t>
            </a:r>
          </a:p>
          <a:p>
            <a:pPr algn="ctr"/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hướng 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phát  triển</a:t>
            </a:r>
          </a:p>
          <a:p>
            <a:pPr algn="ctr"/>
            <a:endParaRPr lang="vi-VN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62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  <p:bldP spid="19" grpId="0" animBg="1"/>
      <p:bldP spid="38" grpId="0"/>
      <p:bldP spid="12" grpId="0" animBg="1"/>
      <p:bldP spid="20" grpId="0"/>
      <p:bldP spid="21" grpId="0" animBg="1"/>
      <p:bldP spid="23" grpId="0"/>
      <p:bldP spid="11" grpId="0" animBg="1"/>
      <p:bldP spid="13" grpId="0"/>
      <p:bldP spid="14" grpId="0" animBg="1"/>
      <p:bldP spid="15" grpId="0"/>
      <p:bldP spid="17" grpId="0" animBg="1"/>
      <p:bldP spid="18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267369" y="-569771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3964068" y="109122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6688" y="799066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79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PHẦN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79409" y="223399"/>
            <a:ext cx="519262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5400" smtClean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Tổng quan đề tài</a:t>
            </a:r>
            <a:endParaRPr lang="zh-CN" altLang="en-US" sz="5400" dirty="0">
              <a:solidFill>
                <a:schemeClr val="accent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026" name="Picture 2" descr="icon-2 – Thẩm định giá V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28" y="3832349"/>
            <a:ext cx="208597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ức năng nhiệm vụ phòng Tổ chức hành chính - Tài vụ - Trung tâm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055" y="2032149"/>
            <a:ext cx="39052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588303" y="4192389"/>
            <a:ext cx="1464808" cy="576064"/>
          </a:xfrm>
          <a:prstGeom prst="straightConnector1">
            <a:avLst/>
          </a:prstGeom>
          <a:ln w="76200">
            <a:solidFill>
              <a:srgbClr val="FF99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1" name="Picture 7" descr="Khách hàng tiêu biểu | Thiết bị làm sạch Tân Phá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719" y="96058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-kiến-thức-min - Trung Tâm Đào Tạo Marketing Online Uy Tín Số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79" y="4550425"/>
            <a:ext cx="1083674" cy="10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125036" y="3539507"/>
            <a:ext cx="94448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Khoa</a:t>
            </a:r>
            <a:endParaRPr lang="vi-VN" sz="2800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85959" y="5656715"/>
            <a:ext cx="11483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Ngành</a:t>
            </a:r>
            <a:endParaRPr lang="vi-VN" sz="2800" b="1">
              <a:solidFill>
                <a:srgbClr val="FF0000"/>
              </a:solidFill>
            </a:endParaRPr>
          </a:p>
        </p:txBody>
      </p:sp>
      <p:pic>
        <p:nvPicPr>
          <p:cNvPr id="16" name="Picture 9" descr="Icon-kiến-thức-min - Trung Tâm Đào Tạo Marketing Online Uy Tín Số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791" y="4550425"/>
            <a:ext cx="1083674" cy="10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173791" y="5656715"/>
            <a:ext cx="11483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Ngành</a:t>
            </a:r>
            <a:endParaRPr lang="vi-VN" sz="2800" b="1">
              <a:solidFill>
                <a:srgbClr val="FF0000"/>
              </a:solidFill>
            </a:endParaRPr>
          </a:p>
        </p:txBody>
      </p:sp>
      <p:pic>
        <p:nvPicPr>
          <p:cNvPr id="18" name="Picture 9" descr="Icon-kiến-thức-min - Trung Tâm Đào Tạo Marketing Online Uy Tín Số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623" y="4538313"/>
            <a:ext cx="1083674" cy="10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665423" y="5644603"/>
            <a:ext cx="11483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Ngành</a:t>
            </a:r>
            <a:endParaRPr lang="vi-VN" sz="2800" b="1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118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  <p:bldP spid="5" grpId="0" animBg="1"/>
      <p:bldP spid="15" grpId="0" animBg="1"/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7" y="71614"/>
            <a:ext cx="604867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215" y="162575"/>
            <a:ext cx="6408712" cy="698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/>
          <p:cNvSpPr/>
          <p:nvPr/>
        </p:nvSpPr>
        <p:spPr>
          <a:xfrm>
            <a:off x="228636" y="2464197"/>
            <a:ext cx="656077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540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5400" smtClean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Mô hình ERD</a:t>
            </a:r>
            <a:endParaRPr lang="zh-CN" altLang="en-US" sz="5400" dirty="0">
              <a:solidFill>
                <a:schemeClr val="accent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225793" y="-442304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6" name="直接连接符 14"/>
          <p:cNvCxnSpPr/>
          <p:nvPr>
            <p:custDataLst>
              <p:tags r:id="rId2"/>
            </p:custDataLst>
          </p:nvPr>
        </p:nvCxnSpPr>
        <p:spPr>
          <a:xfrm>
            <a:off x="189220" y="3328293"/>
            <a:ext cx="457592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8264" y="926533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79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PHẦN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629236" y="2824237"/>
            <a:ext cx="756889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800" smtClean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Mô hình dữ liệu quan hệ</a:t>
            </a:r>
            <a:endParaRPr lang="zh-CN" altLang="en-US" sz="4800" dirty="0">
              <a:solidFill>
                <a:schemeClr val="accent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5629236" y="3597628"/>
            <a:ext cx="6560779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3324162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79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PHẦN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38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7" y="71614"/>
            <a:ext cx="604867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5" y="79108"/>
            <a:ext cx="6408712" cy="698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6"/>
          <p:cNvGrpSpPr/>
          <p:nvPr/>
        </p:nvGrpSpPr>
        <p:grpSpPr>
          <a:xfrm>
            <a:off x="7149455" y="1"/>
            <a:ext cx="5504224" cy="7232650"/>
            <a:chOff x="3237545" y="4561747"/>
            <a:chExt cx="1146960" cy="1146960"/>
          </a:xfrm>
        </p:grpSpPr>
        <p:sp>
          <p:nvSpPr>
            <p:cNvPr id="5" name="圆角矩形 7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2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829">
                <a:defRPr/>
              </a:pPr>
              <a:endParaRPr lang="zh-CN" altLang="en-US" sz="140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" name="圆角矩形 8"/>
            <p:cNvSpPr/>
            <p:nvPr/>
          </p:nvSpPr>
          <p:spPr>
            <a:xfrm>
              <a:off x="3294838" y="4589569"/>
              <a:ext cx="1032367" cy="1106891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85829">
                <a:defRPr/>
              </a:pPr>
              <a:endParaRPr lang="zh-CN" altLang="en-US" sz="140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7" name="组合 82"/>
          <p:cNvGrpSpPr/>
          <p:nvPr/>
        </p:nvGrpSpPr>
        <p:grpSpPr>
          <a:xfrm>
            <a:off x="9752918" y="175445"/>
            <a:ext cx="464048" cy="397868"/>
            <a:chOff x="5964264" y="5437584"/>
            <a:chExt cx="532384" cy="456484"/>
          </a:xfrm>
          <a:solidFill>
            <a:schemeClr val="accent2"/>
          </a:solidFill>
        </p:grpSpPr>
        <p:sp>
          <p:nvSpPr>
            <p:cNvPr id="8" name="Freeform 212"/>
            <p:cNvSpPr>
              <a:spLocks noEditPoints="1"/>
            </p:cNvSpPr>
            <p:nvPr/>
          </p:nvSpPr>
          <p:spPr bwMode="auto">
            <a:xfrm>
              <a:off x="6141003" y="5437584"/>
              <a:ext cx="355645" cy="315527"/>
            </a:xfrm>
            <a:custGeom>
              <a:avLst/>
              <a:gdLst>
                <a:gd name="T0" fmla="*/ 8 w 139"/>
                <a:gd name="T1" fmla="*/ 123 h 123"/>
                <a:gd name="T2" fmla="*/ 20 w 139"/>
                <a:gd name="T3" fmla="*/ 90 h 123"/>
                <a:gd name="T4" fmla="*/ 0 w 139"/>
                <a:gd name="T5" fmla="*/ 53 h 123"/>
                <a:gd name="T6" fmla="*/ 69 w 139"/>
                <a:gd name="T7" fmla="*/ 0 h 123"/>
                <a:gd name="T8" fmla="*/ 139 w 139"/>
                <a:gd name="T9" fmla="*/ 53 h 123"/>
                <a:gd name="T10" fmla="*/ 69 w 139"/>
                <a:gd name="T11" fmla="*/ 106 h 123"/>
                <a:gd name="T12" fmla="*/ 45 w 139"/>
                <a:gd name="T13" fmla="*/ 103 h 123"/>
                <a:gd name="T14" fmla="*/ 22 w 139"/>
                <a:gd name="T15" fmla="*/ 115 h 123"/>
                <a:gd name="T16" fmla="*/ 8 w 139"/>
                <a:gd name="T17" fmla="*/ 123 h 123"/>
                <a:gd name="T18" fmla="*/ 69 w 139"/>
                <a:gd name="T19" fmla="*/ 12 h 123"/>
                <a:gd name="T20" fmla="*/ 12 w 139"/>
                <a:gd name="T21" fmla="*/ 53 h 123"/>
                <a:gd name="T22" fmla="*/ 30 w 139"/>
                <a:gd name="T23" fmla="*/ 83 h 123"/>
                <a:gd name="T24" fmla="*/ 34 w 139"/>
                <a:gd name="T25" fmla="*/ 85 h 123"/>
                <a:gd name="T26" fmla="*/ 30 w 139"/>
                <a:gd name="T27" fmla="*/ 97 h 123"/>
                <a:gd name="T28" fmla="*/ 45 w 139"/>
                <a:gd name="T29" fmla="*/ 91 h 123"/>
                <a:gd name="T30" fmla="*/ 46 w 139"/>
                <a:gd name="T31" fmla="*/ 91 h 123"/>
                <a:gd name="T32" fmla="*/ 47 w 139"/>
                <a:gd name="T33" fmla="*/ 91 h 123"/>
                <a:gd name="T34" fmla="*/ 69 w 139"/>
                <a:gd name="T35" fmla="*/ 94 h 123"/>
                <a:gd name="T36" fmla="*/ 127 w 139"/>
                <a:gd name="T37" fmla="*/ 53 h 123"/>
                <a:gd name="T38" fmla="*/ 69 w 139"/>
                <a:gd name="T39" fmla="*/ 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" h="123">
                  <a:moveTo>
                    <a:pt x="8" y="123"/>
                  </a:moveTo>
                  <a:cubicBezTo>
                    <a:pt x="20" y="90"/>
                    <a:pt x="20" y="90"/>
                    <a:pt x="20" y="90"/>
                  </a:cubicBezTo>
                  <a:cubicBezTo>
                    <a:pt x="7" y="80"/>
                    <a:pt x="0" y="67"/>
                    <a:pt x="0" y="53"/>
                  </a:cubicBezTo>
                  <a:cubicBezTo>
                    <a:pt x="0" y="24"/>
                    <a:pt x="31" y="0"/>
                    <a:pt x="69" y="0"/>
                  </a:cubicBezTo>
                  <a:cubicBezTo>
                    <a:pt x="108" y="0"/>
                    <a:pt x="139" y="24"/>
                    <a:pt x="139" y="53"/>
                  </a:cubicBezTo>
                  <a:cubicBezTo>
                    <a:pt x="139" y="82"/>
                    <a:pt x="108" y="106"/>
                    <a:pt x="69" y="106"/>
                  </a:cubicBezTo>
                  <a:cubicBezTo>
                    <a:pt x="61" y="106"/>
                    <a:pt x="53" y="105"/>
                    <a:pt x="45" y="103"/>
                  </a:cubicBezTo>
                  <a:cubicBezTo>
                    <a:pt x="42" y="104"/>
                    <a:pt x="31" y="110"/>
                    <a:pt x="22" y="115"/>
                  </a:cubicBezTo>
                  <a:cubicBezTo>
                    <a:pt x="8" y="123"/>
                    <a:pt x="8" y="123"/>
                    <a:pt x="8" y="123"/>
                  </a:cubicBezTo>
                  <a:close/>
                  <a:moveTo>
                    <a:pt x="69" y="12"/>
                  </a:moveTo>
                  <a:cubicBezTo>
                    <a:pt x="38" y="12"/>
                    <a:pt x="12" y="30"/>
                    <a:pt x="12" y="53"/>
                  </a:cubicBezTo>
                  <a:cubicBezTo>
                    <a:pt x="12" y="64"/>
                    <a:pt x="18" y="75"/>
                    <a:pt x="30" y="83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54" y="93"/>
                    <a:pt x="62" y="94"/>
                    <a:pt x="69" y="94"/>
                  </a:cubicBezTo>
                  <a:cubicBezTo>
                    <a:pt x="101" y="94"/>
                    <a:pt x="127" y="76"/>
                    <a:pt x="127" y="53"/>
                  </a:cubicBezTo>
                  <a:cubicBezTo>
                    <a:pt x="127" y="30"/>
                    <a:pt x="101" y="12"/>
                    <a:pt x="6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1285829">
                <a:defRPr/>
              </a:pPr>
              <a:endParaRPr lang="zh-CN" altLang="en-US" sz="140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" name="Freeform 213"/>
            <p:cNvSpPr>
              <a:spLocks/>
            </p:cNvSpPr>
            <p:nvPr/>
          </p:nvSpPr>
          <p:spPr bwMode="auto">
            <a:xfrm>
              <a:off x="6238588" y="5529748"/>
              <a:ext cx="169148" cy="16265"/>
            </a:xfrm>
            <a:custGeom>
              <a:avLst/>
              <a:gdLst>
                <a:gd name="T0" fmla="*/ 156 w 156"/>
                <a:gd name="T1" fmla="*/ 15 h 15"/>
                <a:gd name="T2" fmla="*/ 0 w 156"/>
                <a:gd name="T3" fmla="*/ 15 h 15"/>
                <a:gd name="T4" fmla="*/ 0 w 156"/>
                <a:gd name="T5" fmla="*/ 0 h 15"/>
                <a:gd name="T6" fmla="*/ 156 w 156"/>
                <a:gd name="T7" fmla="*/ 0 h 15"/>
                <a:gd name="T8" fmla="*/ 156 w 156"/>
                <a:gd name="T9" fmla="*/ 15 h 15"/>
                <a:gd name="T10" fmla="*/ 156 w 156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">
                  <a:moveTo>
                    <a:pt x="156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"/>
                  </a:lnTo>
                  <a:lnTo>
                    <a:pt x="15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1285829">
                <a:defRPr/>
              </a:pPr>
              <a:endParaRPr lang="zh-CN" altLang="en-US" sz="140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" name="Freeform 214"/>
            <p:cNvSpPr>
              <a:spLocks/>
            </p:cNvSpPr>
            <p:nvPr/>
          </p:nvSpPr>
          <p:spPr bwMode="auto">
            <a:xfrm>
              <a:off x="6238588" y="5561192"/>
              <a:ext cx="169148" cy="15180"/>
            </a:xfrm>
            <a:custGeom>
              <a:avLst/>
              <a:gdLst>
                <a:gd name="T0" fmla="*/ 156 w 156"/>
                <a:gd name="T1" fmla="*/ 14 h 14"/>
                <a:gd name="T2" fmla="*/ 0 w 156"/>
                <a:gd name="T3" fmla="*/ 14 h 14"/>
                <a:gd name="T4" fmla="*/ 0 w 156"/>
                <a:gd name="T5" fmla="*/ 0 h 14"/>
                <a:gd name="T6" fmla="*/ 156 w 156"/>
                <a:gd name="T7" fmla="*/ 0 h 14"/>
                <a:gd name="T8" fmla="*/ 156 w 156"/>
                <a:gd name="T9" fmla="*/ 14 h 14"/>
                <a:gd name="T10" fmla="*/ 156 w 156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4">
                  <a:moveTo>
                    <a:pt x="15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4"/>
                  </a:lnTo>
                  <a:lnTo>
                    <a:pt x="15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1285829">
                <a:defRPr/>
              </a:pPr>
              <a:endParaRPr lang="zh-CN" altLang="en-US" sz="140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" name="Freeform 215"/>
            <p:cNvSpPr>
              <a:spLocks/>
            </p:cNvSpPr>
            <p:nvPr/>
          </p:nvSpPr>
          <p:spPr bwMode="auto">
            <a:xfrm>
              <a:off x="6238588" y="5591552"/>
              <a:ext cx="169148" cy="18433"/>
            </a:xfrm>
            <a:custGeom>
              <a:avLst/>
              <a:gdLst>
                <a:gd name="T0" fmla="*/ 156 w 156"/>
                <a:gd name="T1" fmla="*/ 17 h 17"/>
                <a:gd name="T2" fmla="*/ 0 w 156"/>
                <a:gd name="T3" fmla="*/ 17 h 17"/>
                <a:gd name="T4" fmla="*/ 0 w 156"/>
                <a:gd name="T5" fmla="*/ 0 h 17"/>
                <a:gd name="T6" fmla="*/ 156 w 156"/>
                <a:gd name="T7" fmla="*/ 0 h 17"/>
                <a:gd name="T8" fmla="*/ 156 w 156"/>
                <a:gd name="T9" fmla="*/ 17 h 17"/>
                <a:gd name="T10" fmla="*/ 156 w 156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7">
                  <a:moveTo>
                    <a:pt x="156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7"/>
                  </a:lnTo>
                  <a:lnTo>
                    <a:pt x="15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1285829">
                <a:defRPr/>
              </a:pPr>
              <a:endParaRPr lang="zh-CN" altLang="en-US" sz="140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Freeform 216"/>
            <p:cNvSpPr>
              <a:spLocks/>
            </p:cNvSpPr>
            <p:nvPr/>
          </p:nvSpPr>
          <p:spPr bwMode="auto">
            <a:xfrm>
              <a:off x="5964264" y="5622997"/>
              <a:ext cx="250470" cy="271071"/>
            </a:xfrm>
            <a:custGeom>
              <a:avLst/>
              <a:gdLst>
                <a:gd name="T0" fmla="*/ 92 w 98"/>
                <a:gd name="T1" fmla="*/ 73 h 106"/>
                <a:gd name="T2" fmla="*/ 61 w 98"/>
                <a:gd name="T3" fmla="*/ 64 h 106"/>
                <a:gd name="T4" fmla="*/ 62 w 98"/>
                <a:gd name="T5" fmla="*/ 57 h 106"/>
                <a:gd name="T6" fmla="*/ 66 w 98"/>
                <a:gd name="T7" fmla="*/ 51 h 106"/>
                <a:gd name="T8" fmla="*/ 67 w 98"/>
                <a:gd name="T9" fmla="*/ 44 h 106"/>
                <a:gd name="T10" fmla="*/ 69 w 98"/>
                <a:gd name="T11" fmla="*/ 45 h 106"/>
                <a:gd name="T12" fmla="*/ 71 w 98"/>
                <a:gd name="T13" fmla="*/ 43 h 106"/>
                <a:gd name="T14" fmla="*/ 72 w 98"/>
                <a:gd name="T15" fmla="*/ 32 h 106"/>
                <a:gd name="T16" fmla="*/ 70 w 98"/>
                <a:gd name="T17" fmla="*/ 29 h 106"/>
                <a:gd name="T18" fmla="*/ 69 w 98"/>
                <a:gd name="T19" fmla="*/ 30 h 106"/>
                <a:gd name="T20" fmla="*/ 70 w 98"/>
                <a:gd name="T21" fmla="*/ 23 h 106"/>
                <a:gd name="T22" fmla="*/ 66 w 98"/>
                <a:gd name="T23" fmla="*/ 8 h 106"/>
                <a:gd name="T24" fmla="*/ 32 w 98"/>
                <a:gd name="T25" fmla="*/ 8 h 106"/>
                <a:gd name="T26" fmla="*/ 28 w 98"/>
                <a:gd name="T27" fmla="*/ 23 h 106"/>
                <a:gd name="T28" fmla="*/ 29 w 98"/>
                <a:gd name="T29" fmla="*/ 30 h 106"/>
                <a:gd name="T30" fmla="*/ 28 w 98"/>
                <a:gd name="T31" fmla="*/ 29 h 106"/>
                <a:gd name="T32" fmla="*/ 26 w 98"/>
                <a:gd name="T33" fmla="*/ 32 h 106"/>
                <a:gd name="T34" fmla="*/ 27 w 98"/>
                <a:gd name="T35" fmla="*/ 43 h 106"/>
                <a:gd name="T36" fmla="*/ 29 w 98"/>
                <a:gd name="T37" fmla="*/ 45 h 106"/>
                <a:gd name="T38" fmla="*/ 31 w 98"/>
                <a:gd name="T39" fmla="*/ 44 h 106"/>
                <a:gd name="T40" fmla="*/ 31 w 98"/>
                <a:gd name="T41" fmla="*/ 51 h 106"/>
                <a:gd name="T42" fmla="*/ 36 w 98"/>
                <a:gd name="T43" fmla="*/ 57 h 106"/>
                <a:gd name="T44" fmla="*/ 37 w 98"/>
                <a:gd name="T45" fmla="*/ 64 h 106"/>
                <a:gd name="T46" fmla="*/ 5 w 98"/>
                <a:gd name="T47" fmla="*/ 73 h 106"/>
                <a:gd name="T48" fmla="*/ 0 w 98"/>
                <a:gd name="T49" fmla="*/ 83 h 106"/>
                <a:gd name="T50" fmla="*/ 1 w 98"/>
                <a:gd name="T51" fmla="*/ 94 h 106"/>
                <a:gd name="T52" fmla="*/ 8 w 98"/>
                <a:gd name="T53" fmla="*/ 102 h 106"/>
                <a:gd name="T54" fmla="*/ 90 w 98"/>
                <a:gd name="T55" fmla="*/ 102 h 106"/>
                <a:gd name="T56" fmla="*/ 96 w 98"/>
                <a:gd name="T57" fmla="*/ 94 h 106"/>
                <a:gd name="T58" fmla="*/ 98 w 98"/>
                <a:gd name="T59" fmla="*/ 83 h 106"/>
                <a:gd name="T60" fmla="*/ 92 w 98"/>
                <a:gd name="T61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106">
                  <a:moveTo>
                    <a:pt x="92" y="73"/>
                  </a:moveTo>
                  <a:cubicBezTo>
                    <a:pt x="82" y="69"/>
                    <a:pt x="72" y="66"/>
                    <a:pt x="61" y="64"/>
                  </a:cubicBezTo>
                  <a:cubicBezTo>
                    <a:pt x="61" y="62"/>
                    <a:pt x="62" y="59"/>
                    <a:pt x="62" y="57"/>
                  </a:cubicBezTo>
                  <a:cubicBezTo>
                    <a:pt x="65" y="55"/>
                    <a:pt x="66" y="53"/>
                    <a:pt x="66" y="51"/>
                  </a:cubicBezTo>
                  <a:cubicBezTo>
                    <a:pt x="67" y="49"/>
                    <a:pt x="67" y="46"/>
                    <a:pt x="67" y="44"/>
                  </a:cubicBezTo>
                  <a:cubicBezTo>
                    <a:pt x="68" y="44"/>
                    <a:pt x="68" y="44"/>
                    <a:pt x="69" y="45"/>
                  </a:cubicBezTo>
                  <a:cubicBezTo>
                    <a:pt x="70" y="45"/>
                    <a:pt x="71" y="44"/>
                    <a:pt x="71" y="43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1"/>
                    <a:pt x="71" y="30"/>
                    <a:pt x="70" y="29"/>
                  </a:cubicBezTo>
                  <a:cubicBezTo>
                    <a:pt x="70" y="29"/>
                    <a:pt x="69" y="29"/>
                    <a:pt x="69" y="30"/>
                  </a:cubicBezTo>
                  <a:cubicBezTo>
                    <a:pt x="69" y="28"/>
                    <a:pt x="69" y="25"/>
                    <a:pt x="70" y="23"/>
                  </a:cubicBezTo>
                  <a:cubicBezTo>
                    <a:pt x="70" y="20"/>
                    <a:pt x="71" y="13"/>
                    <a:pt x="66" y="8"/>
                  </a:cubicBezTo>
                  <a:cubicBezTo>
                    <a:pt x="58" y="0"/>
                    <a:pt x="40" y="0"/>
                    <a:pt x="32" y="8"/>
                  </a:cubicBezTo>
                  <a:cubicBezTo>
                    <a:pt x="27" y="13"/>
                    <a:pt x="28" y="20"/>
                    <a:pt x="28" y="23"/>
                  </a:cubicBezTo>
                  <a:cubicBezTo>
                    <a:pt x="28" y="25"/>
                    <a:pt x="29" y="28"/>
                    <a:pt x="29" y="30"/>
                  </a:cubicBezTo>
                  <a:cubicBezTo>
                    <a:pt x="29" y="29"/>
                    <a:pt x="28" y="29"/>
                    <a:pt x="28" y="29"/>
                  </a:cubicBezTo>
                  <a:cubicBezTo>
                    <a:pt x="27" y="30"/>
                    <a:pt x="26" y="31"/>
                    <a:pt x="26" y="32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4"/>
                    <a:pt x="28" y="45"/>
                    <a:pt x="29" y="45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1" y="46"/>
                    <a:pt x="31" y="49"/>
                    <a:pt x="31" y="51"/>
                  </a:cubicBezTo>
                  <a:cubicBezTo>
                    <a:pt x="32" y="53"/>
                    <a:pt x="33" y="55"/>
                    <a:pt x="36" y="57"/>
                  </a:cubicBezTo>
                  <a:cubicBezTo>
                    <a:pt x="36" y="59"/>
                    <a:pt x="36" y="62"/>
                    <a:pt x="37" y="64"/>
                  </a:cubicBezTo>
                  <a:cubicBezTo>
                    <a:pt x="26" y="66"/>
                    <a:pt x="15" y="69"/>
                    <a:pt x="5" y="73"/>
                  </a:cubicBezTo>
                  <a:cubicBezTo>
                    <a:pt x="2" y="75"/>
                    <a:pt x="0" y="80"/>
                    <a:pt x="0" y="83"/>
                  </a:cubicBezTo>
                  <a:cubicBezTo>
                    <a:pt x="1" y="87"/>
                    <a:pt x="1" y="91"/>
                    <a:pt x="1" y="94"/>
                  </a:cubicBezTo>
                  <a:cubicBezTo>
                    <a:pt x="2" y="98"/>
                    <a:pt x="5" y="101"/>
                    <a:pt x="8" y="102"/>
                  </a:cubicBezTo>
                  <a:cubicBezTo>
                    <a:pt x="35" y="106"/>
                    <a:pt x="63" y="106"/>
                    <a:pt x="90" y="102"/>
                  </a:cubicBezTo>
                  <a:cubicBezTo>
                    <a:pt x="93" y="101"/>
                    <a:pt x="96" y="98"/>
                    <a:pt x="96" y="94"/>
                  </a:cubicBezTo>
                  <a:cubicBezTo>
                    <a:pt x="97" y="91"/>
                    <a:pt x="97" y="87"/>
                    <a:pt x="98" y="83"/>
                  </a:cubicBezTo>
                  <a:cubicBezTo>
                    <a:pt x="98" y="80"/>
                    <a:pt x="96" y="75"/>
                    <a:pt x="92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1285829">
                <a:defRPr/>
              </a:pPr>
              <a:endParaRPr lang="zh-CN" altLang="en-US" sz="140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3" name="文本框 115"/>
          <p:cNvSpPr txBox="1"/>
          <p:nvPr/>
        </p:nvSpPr>
        <p:spPr>
          <a:xfrm>
            <a:off x="7437487" y="447973"/>
            <a:ext cx="5112568" cy="7147143"/>
          </a:xfrm>
          <a:prstGeom prst="rect">
            <a:avLst/>
          </a:prstGeom>
          <a:noFill/>
        </p:spPr>
        <p:txBody>
          <a:bodyPr wrap="square" lIns="128583" tIns="64291" rIns="128583" bIns="64291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vi-VN" sz="1600" b="1"/>
              <a:t>KHOA</a:t>
            </a:r>
            <a:r>
              <a:rPr lang="vi-VN" sz="1600"/>
              <a:t>(</a:t>
            </a:r>
            <a:r>
              <a:rPr lang="vi-VN" sz="1600" u="sng"/>
              <a:t>MaKhoa</a:t>
            </a:r>
            <a:r>
              <a:rPr lang="vi-VN" sz="1600"/>
              <a:t>, TenKhoa</a:t>
            </a:r>
            <a:r>
              <a:rPr lang="vi-VN" sz="1600" smtClean="0"/>
              <a:t>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BOMON</a:t>
            </a:r>
            <a:r>
              <a:rPr lang="vi-VN" sz="1600"/>
              <a:t>(</a:t>
            </a:r>
            <a:r>
              <a:rPr lang="vi-VN" sz="1600" u="sng"/>
              <a:t>MaBoMon</a:t>
            </a:r>
            <a:r>
              <a:rPr lang="vi-VN" sz="1600"/>
              <a:t>, TenBoMon, </a:t>
            </a:r>
            <a:r>
              <a:rPr lang="vi-VN" sz="1600" u="dash"/>
              <a:t>MaKhoa</a:t>
            </a:r>
            <a:r>
              <a:rPr lang="vi-VN" sz="1600"/>
              <a:t>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NGANH</a:t>
            </a:r>
            <a:r>
              <a:rPr lang="vi-VN" sz="1600"/>
              <a:t>(</a:t>
            </a:r>
            <a:r>
              <a:rPr lang="vi-VN" sz="1600" u="sng"/>
              <a:t>MaNganh</a:t>
            </a:r>
            <a:r>
              <a:rPr lang="vi-VN" sz="1600"/>
              <a:t>, TenNganh)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LOP</a:t>
            </a:r>
            <a:r>
              <a:rPr lang="vi-VN" sz="1600"/>
              <a:t>(</a:t>
            </a:r>
            <a:r>
              <a:rPr lang="vi-VN" sz="1600" u="sng"/>
              <a:t>MaLop</a:t>
            </a:r>
            <a:r>
              <a:rPr lang="vi-VN" sz="1600"/>
              <a:t>, TenLop, </a:t>
            </a:r>
            <a:r>
              <a:rPr lang="vi-VN" sz="1600" u="dash"/>
              <a:t>MaNganh, MaBoMon</a:t>
            </a:r>
            <a:r>
              <a:rPr lang="vi-VN" sz="1600"/>
              <a:t>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HOCVI</a:t>
            </a:r>
            <a:r>
              <a:rPr lang="vi-VN" sz="1600"/>
              <a:t>(</a:t>
            </a:r>
            <a:r>
              <a:rPr lang="vi-VN" sz="1600" u="sng"/>
              <a:t>MaHV</a:t>
            </a:r>
            <a:r>
              <a:rPr lang="vi-VN" sz="1600"/>
              <a:t>, TenHV)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GIANGVIEN</a:t>
            </a:r>
            <a:r>
              <a:rPr lang="vi-VN" sz="1600"/>
              <a:t>(</a:t>
            </a:r>
            <a:r>
              <a:rPr lang="vi-VN" sz="1600" u="sng"/>
              <a:t>MAGV</a:t>
            </a:r>
            <a:r>
              <a:rPr lang="vi-VN" sz="1600"/>
              <a:t>, TenGV, SDTGV, EmailGV, </a:t>
            </a:r>
            <a:r>
              <a:rPr lang="vi-VN" sz="1600" u="dash"/>
              <a:t>MaHV, MaBoMon</a:t>
            </a:r>
            <a:r>
              <a:rPr lang="vi-VN" sz="1600"/>
              <a:t>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SINHVIEN</a:t>
            </a:r>
            <a:r>
              <a:rPr lang="vi-VN" sz="1600"/>
              <a:t>(</a:t>
            </a:r>
            <a:r>
              <a:rPr lang="vi-VN" sz="1600" u="sng"/>
              <a:t>MASV</a:t>
            </a:r>
            <a:r>
              <a:rPr lang="vi-VN" sz="1600"/>
              <a:t>, TenSV, SDTSV, EmailSV, GioiTinh, NgaySinh, QueQuan, </a:t>
            </a:r>
            <a:r>
              <a:rPr lang="vi-VN" sz="1600" u="dash"/>
              <a:t>MaLop</a:t>
            </a:r>
            <a:r>
              <a:rPr lang="vi-VN" sz="1600"/>
              <a:t>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KINHPHIHOTRO</a:t>
            </a:r>
            <a:r>
              <a:rPr lang="vi-VN" sz="1600"/>
              <a:t>(</a:t>
            </a:r>
            <a:r>
              <a:rPr lang="vi-VN" sz="1600" u="sng"/>
              <a:t>IDKinhPhi</a:t>
            </a:r>
            <a:r>
              <a:rPr lang="vi-VN" sz="1600"/>
              <a:t>, SoKM, SoTien)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DONVITHUCTAP</a:t>
            </a:r>
            <a:r>
              <a:rPr lang="vi-VN" sz="1600"/>
              <a:t>(</a:t>
            </a:r>
            <a:r>
              <a:rPr lang="vi-VN" sz="1600" u="sng"/>
              <a:t>MADV</a:t>
            </a:r>
            <a:r>
              <a:rPr lang="vi-VN" sz="1600"/>
              <a:t>, TenDV, DiaChiDV, SDTDV)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CANBODONVI</a:t>
            </a:r>
            <a:r>
              <a:rPr lang="vi-VN" sz="1600"/>
              <a:t>(</a:t>
            </a:r>
            <a:r>
              <a:rPr lang="vi-VN" sz="1600" u="sng"/>
              <a:t>MACB</a:t>
            </a:r>
            <a:r>
              <a:rPr lang="vi-VN" sz="1600"/>
              <a:t>, TenCB, SDTCB, EmailCB, </a:t>
            </a:r>
            <a:r>
              <a:rPr lang="vi-VN" sz="1600" u="dash"/>
              <a:t>MADV</a:t>
            </a:r>
            <a:r>
              <a:rPr lang="vi-VN" sz="1600"/>
              <a:t>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PHIEUCHAM</a:t>
            </a:r>
            <a:r>
              <a:rPr lang="vi-VN" sz="1600"/>
              <a:t>(</a:t>
            </a:r>
            <a:r>
              <a:rPr lang="vi-VN" sz="1600" u="sng"/>
              <a:t>MAPHIEU</a:t>
            </a:r>
            <a:r>
              <a:rPr lang="vi-VN" sz="1600"/>
              <a:t>, TenPhieu, SoDiem, NgayCham, NhanXet, </a:t>
            </a:r>
            <a:r>
              <a:rPr lang="vi-VN" sz="1600" u="dash"/>
              <a:t>MaSV, MaGV, MaCB</a:t>
            </a:r>
            <a:r>
              <a:rPr lang="vi-VN" sz="1600"/>
              <a:t>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CHUCVU</a:t>
            </a:r>
            <a:r>
              <a:rPr lang="vi-VN" sz="1600"/>
              <a:t>(</a:t>
            </a:r>
            <a:r>
              <a:rPr lang="vi-VN" sz="1600" u="sng"/>
              <a:t>MaChucVu</a:t>
            </a:r>
            <a:r>
              <a:rPr lang="vi-VN" sz="1600"/>
              <a:t>, TenChucVu)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CHITIETTHUCTAP</a:t>
            </a:r>
            <a:r>
              <a:rPr lang="vi-VN" sz="1600"/>
              <a:t>(</a:t>
            </a:r>
            <a:r>
              <a:rPr lang="vi-VN" sz="1600" u="sng"/>
              <a:t>MaSV,  IDKinhPhi, MaDV, MAGV, MACB</a:t>
            </a:r>
            <a:r>
              <a:rPr lang="vi-VN" sz="1600"/>
              <a:t>,  NgayBatDauThucTap, NgayKetThucThucTap)</a:t>
            </a:r>
          </a:p>
          <a:p>
            <a:pPr lvl="0">
              <a:lnSpc>
                <a:spcPct val="150000"/>
              </a:lnSpc>
            </a:pPr>
            <a:r>
              <a:rPr lang="vi-VN" sz="1600" b="1"/>
              <a:t>DAMNHANCHUCVU</a:t>
            </a:r>
            <a:r>
              <a:rPr lang="vi-VN" sz="1600"/>
              <a:t>(</a:t>
            </a:r>
            <a:r>
              <a:rPr lang="vi-VN" sz="1600" u="sng"/>
              <a:t>MaChucVu, MANHD</a:t>
            </a:r>
            <a:r>
              <a:rPr lang="vi-VN" sz="1600"/>
              <a:t>, NgayDamNhan)</a:t>
            </a:r>
          </a:p>
          <a:p>
            <a:pPr lvl="0">
              <a:lnSpc>
                <a:spcPct val="150000"/>
              </a:lnSpc>
            </a:pPr>
            <a:endParaRPr lang="vi-VN" sz="1600"/>
          </a:p>
        </p:txBody>
      </p:sp>
    </p:spTree>
    <p:extLst>
      <p:ext uri="{BB962C8B-B14F-4D97-AF65-F5344CB8AC3E}">
        <p14:creationId xmlns:p14="http://schemas.microsoft.com/office/powerpoint/2010/main" val="16729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1" presetID="2" presetClass="entr" presetSubtype="4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1" presetID="2" presetClass="entr" presetSubtype="4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9" y="2788233"/>
            <a:ext cx="560633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69" y="1361007"/>
            <a:ext cx="62103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34" y="4464075"/>
            <a:ext cx="62484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7"/>
          <p:cNvSpPr/>
          <p:nvPr/>
        </p:nvSpPr>
        <p:spPr>
          <a:xfrm>
            <a:off x="3829035" y="155125"/>
            <a:ext cx="656078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800" smtClean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Các ràng buộc dữ liệu</a:t>
            </a:r>
            <a:endParaRPr lang="zh-CN" altLang="en-US" sz="4800" dirty="0">
              <a:solidFill>
                <a:schemeClr val="accent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297802" y="-569771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14"/>
          <p:cNvCxnSpPr/>
          <p:nvPr>
            <p:custDataLst>
              <p:tags r:id="rId2"/>
            </p:custDataLst>
          </p:nvPr>
        </p:nvCxnSpPr>
        <p:spPr>
          <a:xfrm>
            <a:off x="3933635" y="1091229"/>
            <a:ext cx="5952124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6255" y="799066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797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PHẦN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1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396" y="808013"/>
            <a:ext cx="62198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892" y="3832349"/>
            <a:ext cx="62198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9" y="808013"/>
            <a:ext cx="62293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1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610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Theme">
  <a:themeElements>
    <a:clrScheme name="自定义 14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5C94"/>
      </a:accent1>
      <a:accent2>
        <a:srgbClr val="BFBFBF"/>
      </a:accent2>
      <a:accent3>
        <a:srgbClr val="3B5C94"/>
      </a:accent3>
      <a:accent4>
        <a:srgbClr val="BFBFBF"/>
      </a:accent4>
      <a:accent5>
        <a:srgbClr val="3B5C94"/>
      </a:accent5>
      <a:accent6>
        <a:srgbClr val="BFBFBF"/>
      </a:accent6>
      <a:hlink>
        <a:srgbClr val="3B5C94"/>
      </a:hlink>
      <a:folHlink>
        <a:srgbClr val="BFBFBF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347</Words>
  <Application>Microsoft Office PowerPoint</Application>
  <PresentationFormat>Custom</PresentationFormat>
  <Paragraphs>101</Paragraphs>
  <Slides>13</Slides>
  <Notes>13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bt610</dc:title>
  <dc:creator/>
  <cp:lastModifiedBy/>
  <cp:revision>1</cp:revision>
  <dcterms:created xsi:type="dcterms:W3CDTF">2017-01-02T17:44:08Z</dcterms:created>
  <dcterms:modified xsi:type="dcterms:W3CDTF">2020-06-10T07:47:19Z</dcterms:modified>
</cp:coreProperties>
</file>